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32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323" r:id="rId28"/>
    <p:sldId id="367" r:id="rId29"/>
    <p:sldId id="368" r:id="rId30"/>
    <p:sldId id="369" r:id="rId31"/>
    <p:sldId id="283" r:id="rId32"/>
    <p:sldId id="340" r:id="rId33"/>
    <p:sldId id="284" r:id="rId34"/>
    <p:sldId id="285" r:id="rId35"/>
    <p:sldId id="360" r:id="rId36"/>
    <p:sldId id="286" r:id="rId37"/>
    <p:sldId id="325" r:id="rId38"/>
    <p:sldId id="313" r:id="rId39"/>
    <p:sldId id="348" r:id="rId40"/>
    <p:sldId id="349" r:id="rId41"/>
    <p:sldId id="350" r:id="rId42"/>
    <p:sldId id="352" r:id="rId43"/>
    <p:sldId id="353" r:id="rId44"/>
    <p:sldId id="354" r:id="rId45"/>
    <p:sldId id="355" r:id="rId46"/>
    <p:sldId id="356" r:id="rId47"/>
    <p:sldId id="357" r:id="rId48"/>
    <p:sldId id="328" r:id="rId49"/>
    <p:sldId id="329" r:id="rId50"/>
    <p:sldId id="330" r:id="rId51"/>
    <p:sldId id="362" r:id="rId52"/>
    <p:sldId id="331" r:id="rId53"/>
    <p:sldId id="363" r:id="rId54"/>
    <p:sldId id="332" r:id="rId55"/>
    <p:sldId id="345" r:id="rId56"/>
    <p:sldId id="346" r:id="rId57"/>
    <p:sldId id="333" r:id="rId58"/>
    <p:sldId id="358" r:id="rId59"/>
    <p:sldId id="359" r:id="rId60"/>
    <p:sldId id="327" r:id="rId61"/>
    <p:sldId id="298" r:id="rId62"/>
    <p:sldId id="364" r:id="rId63"/>
    <p:sldId id="299" r:id="rId64"/>
    <p:sldId id="300" r:id="rId65"/>
    <p:sldId id="365" r:id="rId66"/>
    <p:sldId id="366" r:id="rId67"/>
    <p:sldId id="301" r:id="rId68"/>
    <p:sldId id="324" r:id="rId69"/>
    <p:sldId id="302" r:id="rId70"/>
    <p:sldId id="303" r:id="rId71"/>
    <p:sldId id="304" r:id="rId72"/>
    <p:sldId id="305" r:id="rId73"/>
    <p:sldId id="306" r:id="rId74"/>
    <p:sldId id="307" r:id="rId75"/>
    <p:sldId id="361" r:id="rId76"/>
    <p:sldId id="308" r:id="rId77"/>
    <p:sldId id="311" r:id="rId78"/>
    <p:sldId id="326" r:id="rId79"/>
    <p:sldId id="320" r:id="rId80"/>
    <p:sldId id="321" r:id="rId81"/>
  </p:sldIdLst>
  <p:sldSz cx="9144000" cy="5715000" type="screen16x10"/>
  <p:notesSz cx="6858000" cy="9144000"/>
  <p:embeddedFontLst>
    <p:embeddedFont>
      <p:font typeface="Arimo" panose="020F0502020204030204" pitchFamily="34" charset="0"/>
      <p:regular r:id="rId83"/>
      <p:bold r:id="rId84"/>
      <p:italic r:id="rId85"/>
      <p:boldItalic r:id="rId86"/>
    </p:embeddedFont>
    <p:embeddedFont>
      <p:font typeface="Cambria Math" panose="02040503050406030204" pitchFamily="18" charset="0"/>
      <p:regular r:id="rId87"/>
    </p:embeddedFont>
    <p:embeddedFont>
      <p:font typeface="Verdana" panose="020B0604030504040204" pitchFamily="3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55EFB-6628-40F4-BCA4-4F9D169AC855}" v="7" dt="2024-08-12T13:25:09.997"/>
  </p1510:revLst>
</p1510:revInfo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B5255EFB-6628-40F4-BCA4-4F9D169AC855}"/>
    <pc:docChg chg="undo custSel addSld modSld sldOrd">
      <pc:chgData name="Luciano Pereira Soares" userId="16c53e34-c952-423e-8700-c0525d23304f" providerId="ADAL" clId="{B5255EFB-6628-40F4-BCA4-4F9D169AC855}" dt="2024-08-12T13:25:09.995" v="533"/>
      <pc:docMkLst>
        <pc:docMk/>
      </pc:docMkLst>
      <pc:sldChg chg="modSp mod">
        <pc:chgData name="Luciano Pereira Soares" userId="16c53e34-c952-423e-8700-c0525d23304f" providerId="ADAL" clId="{B5255EFB-6628-40F4-BCA4-4F9D169AC855}" dt="2024-08-05T16:29:25.329" v="134" actId="5793"/>
        <pc:sldMkLst>
          <pc:docMk/>
          <pc:sldMk cId="0" sldId="258"/>
        </pc:sldMkLst>
        <pc:spChg chg="mod">
          <ac:chgData name="Luciano Pereira Soares" userId="16c53e34-c952-423e-8700-c0525d23304f" providerId="ADAL" clId="{B5255EFB-6628-40F4-BCA4-4F9D169AC855}" dt="2024-08-05T16:29:25.329" v="134" actId="5793"/>
          <ac:spMkLst>
            <pc:docMk/>
            <pc:sldMk cId="0" sldId="258"/>
            <ac:spMk id="44" creationId="{00000000-0000-0000-0000-000000000000}"/>
          </ac:spMkLst>
        </pc:spChg>
      </pc:sldChg>
      <pc:sldChg chg="modSp mod">
        <pc:chgData name="Luciano Pereira Soares" userId="16c53e34-c952-423e-8700-c0525d23304f" providerId="ADAL" clId="{B5255EFB-6628-40F4-BCA4-4F9D169AC855}" dt="2024-08-05T16:31:35.212" v="274" actId="27636"/>
        <pc:sldMkLst>
          <pc:docMk/>
          <pc:sldMk cId="0" sldId="284"/>
        </pc:sldMkLst>
        <pc:spChg chg="mod">
          <ac:chgData name="Luciano Pereira Soares" userId="16c53e34-c952-423e-8700-c0525d23304f" providerId="ADAL" clId="{B5255EFB-6628-40F4-BCA4-4F9D169AC855}" dt="2024-08-05T16:31:35.212" v="274" actId="27636"/>
          <ac:spMkLst>
            <pc:docMk/>
            <pc:sldMk cId="0" sldId="284"/>
            <ac:spMk id="284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6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7" creationId="{00000000-0000-0000-0000-000000000000}"/>
          </ac:spMkLst>
        </pc:sp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89" creationId="{00000000-0000-0000-0000-000000000000}"/>
          </ac:picMkLst>
        </pc:pic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90" creationId="{00000000-0000-0000-0000-000000000000}"/>
          </ac:picMkLst>
        </pc:picChg>
      </pc:sldChg>
      <pc:sldChg chg="modSp add mod">
        <pc:chgData name="Luciano Pereira Soares" userId="16c53e34-c952-423e-8700-c0525d23304f" providerId="ADAL" clId="{B5255EFB-6628-40F4-BCA4-4F9D169AC855}" dt="2024-08-05T16:39:25.414" v="529" actId="113"/>
        <pc:sldMkLst>
          <pc:docMk/>
          <pc:sldMk cId="4156643299" sldId="360"/>
        </pc:sldMkLst>
        <pc:spChg chg="mod">
          <ac:chgData name="Luciano Pereira Soares" userId="16c53e34-c952-423e-8700-c0525d23304f" providerId="ADAL" clId="{B5255EFB-6628-40F4-BCA4-4F9D169AC855}" dt="2024-08-05T16:33:11.126" v="451" actId="6549"/>
          <ac:spMkLst>
            <pc:docMk/>
            <pc:sldMk cId="4156643299" sldId="360"/>
            <ac:spMk id="298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9:25.414" v="529" actId="113"/>
          <ac:spMkLst>
            <pc:docMk/>
            <pc:sldMk cId="4156643299" sldId="360"/>
            <ac:spMk id="299" creationId="{00000000-0000-0000-0000-000000000000}"/>
          </ac:spMkLst>
        </pc:spChg>
      </pc:sldChg>
      <pc:sldChg chg="add ord">
        <pc:chgData name="Luciano Pereira Soares" userId="16c53e34-c952-423e-8700-c0525d23304f" providerId="ADAL" clId="{B5255EFB-6628-40F4-BCA4-4F9D169AC855}" dt="2024-08-12T13:24:56.928" v="532"/>
        <pc:sldMkLst>
          <pc:docMk/>
          <pc:sldMk cId="0" sldId="364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0" sldId="365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3571666723" sldId="3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1sOZChpw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pocanegocios.globo.com/Tecnologia/noticia/2019/06/epoca-negocios-toy-story-1-foi-marcante-como-1a-animacao-toda-produzida-em-computador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https://www.youtube.com/watch?v=Kq1sOZChpwI</a:t>
            </a:r>
            <a:endParaRPr/>
          </a:p>
        </p:txBody>
      </p:sp>
      <p:sp>
        <p:nvSpPr>
          <p:cNvPr id="149" name="Google Shape;1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76818f0e4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e76818f0e4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653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76818f0e4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e76818f0e4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077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76818f0e4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https://epocanegocios.globo.com/Tecnologia/noticia/2019/06/epoca-negocios-toy-story-1-foi-marcante-como-1a-animacao-toda-produzida-em-computador.html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e76818f0e4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8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4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855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76818f0e4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e76818f0e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oXFgQTFx1M?feature=oembed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ww.youtube.com/watch?v=3oXFgQTFx1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hyperlink" Target="https://www.techpowerup.com/gpu-specs/geforce-rtx-4090.c388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techpowerup.com/gpu-specs/geforce-rtx-2080-ti.c3305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gif"/><Relationship Id="rId5" Type="http://schemas.openxmlformats.org/officeDocument/2006/relationships/image" Target="../media/image61.png"/><Relationship Id="rId4" Type="http://schemas.openxmlformats.org/officeDocument/2006/relationships/hyperlink" Target="https://standards.iso.org/ittf/PubliclyAvailableStandards/ISO_IEC_19775-1_2023_ed_4_-_id_82562_Publication_HTML_(en).zip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index.html" TargetMode="External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Part01/components/geometry2D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gif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gif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settacode.org/wiki/Bitmap/Bresenham%27s_line_algorithm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Informação Visual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Cerca de 30% do cérebro é dedicado ao processamento visual...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Os olhos são a porta de acesso ao cérebro com maior largura de banda!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73" y="1471850"/>
            <a:ext cx="8192631" cy="295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SIGGRAPH 2021 Computer Animation Festival</a:t>
            </a:r>
            <a:br>
              <a:rPr lang="pt-BR" dirty="0"/>
            </a:br>
            <a:endParaRPr dirty="0"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1784013" y="5193532"/>
            <a:ext cx="55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hlinkClick r:id="rId4"/>
              </a:rPr>
              <a:t>https://www.youtube.com/watch?v=3oXFgQTFx1M</a:t>
            </a:r>
            <a:r>
              <a:rPr lang="pt-BR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nline Media 1" descr="SIGGRAPH 2024 Electronic Theater Trailer">
            <a:hlinkClick r:id="" action="ppaction://media"/>
            <a:extLst>
              <a:ext uri="{FF2B5EF4-FFF2-40B4-BE49-F238E27FC236}">
                <a16:creationId xmlns:a16="http://schemas.microsoft.com/office/drawing/2014/main" id="{64701EE9-8B37-8B84-47A1-2BAE7B3DAC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1933" y="716112"/>
            <a:ext cx="7580134" cy="428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l="2687" t="4163" r="2758" b="14975"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 b="15034"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Imagem e terrenos para mapas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812734" y="4918503"/>
            <a:ext cx="8006046" cy="50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Mapas, fotos de satélite, imagens de ruas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5" y="934455"/>
            <a:ext cx="7544437" cy="39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CAD (Computer-aided design)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949224" y="4901938"/>
            <a:ext cx="7869555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mecânica, arquitetura, eletrônica, ...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l="271" r="-1"/>
          <a:stretch/>
        </p:blipFill>
        <p:spPr>
          <a:xfrm>
            <a:off x="398751" y="1282045"/>
            <a:ext cx="8402867" cy="345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Arquitetura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990055"/>
            <a:ext cx="4392891" cy="252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2891" y="2739344"/>
            <a:ext cx="4581426" cy="262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09" y="2120909"/>
            <a:ext cx="849329" cy="11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l="22313" t="4960" r="19637" b="13179"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b="17078"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Design de Produtos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4876016"/>
            <a:ext cx="8546062" cy="45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75% do catálogo de produtos da Ikea são imagens renderizadas.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08" y="988604"/>
            <a:ext cx="4820620" cy="23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8940" y="2636264"/>
            <a:ext cx="4524866" cy="22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289275" y="3365675"/>
            <a:ext cx="176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Tesla Model 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258719" y="2277325"/>
            <a:ext cx="9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Impressão 3D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485" y="1006704"/>
            <a:ext cx="6513922" cy="432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Supercomputação (GPUs)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675" y="1073629"/>
            <a:ext cx="2913613" cy="186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62" y="3281819"/>
            <a:ext cx="1883152" cy="19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461019" y="5256450"/>
            <a:ext cx="3775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https://www.techpowerup.com/gpu-specs/geforce-rtx-2080-ti.c3305</a:t>
            </a:r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61022-4E17-C4FE-802D-AA93877BD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917" y="3373805"/>
            <a:ext cx="1865371" cy="1570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B1FD2-2398-BDA3-5733-5833CA1A9683}"/>
              </a:ext>
            </a:extLst>
          </p:cNvPr>
          <p:cNvSpPr txBox="1"/>
          <p:nvPr/>
        </p:nvSpPr>
        <p:spPr>
          <a:xfrm>
            <a:off x="4806909" y="5019120"/>
            <a:ext cx="45857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https://www.techpowerup.com/gpu-specs/geforce-rtx-4090.c3889</a:t>
            </a:r>
            <a:r>
              <a:rPr lang="en-US" sz="900" dirty="0"/>
              <a:t> </a:t>
            </a:r>
          </a:p>
        </p:txBody>
      </p:sp>
      <p:pic>
        <p:nvPicPr>
          <p:cNvPr id="1026" name="Picture 2" descr="NVIDIA GeForce RTX 4090 Founders Edition">
            <a:extLst>
              <a:ext uri="{FF2B5EF4-FFF2-40B4-BE49-F238E27FC236}">
                <a16:creationId xmlns:a16="http://schemas.microsoft.com/office/drawing/2014/main" id="{9D7374F6-08B2-CB48-379F-5BAB393B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91" y="1068912"/>
            <a:ext cx="2477661" cy="19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Desenvolver rotinas gráficas através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r="18763"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Revisão 1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Interpolação em Triângulos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Revisão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 3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14 - Primitivas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15 -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Revisão 4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18 -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Programmable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Signed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Distance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Function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22 - Geometrias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24 - Sombras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25 -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Tracing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26 - Normal e Gradiente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27 -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28 - Revisão / Estúdio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Materiais</a:t>
            </a:r>
            <a:endParaRPr dirty="0"/>
          </a:p>
        </p:txBody>
      </p:sp>
      <p:sp>
        <p:nvSpPr>
          <p:cNvPr id="592" name="Google Shape;59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93" name="Google Shape;59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95" y="798278"/>
            <a:ext cx="3690775" cy="237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7392" y="3310773"/>
            <a:ext cx="3045550" cy="225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1549" y="1150925"/>
            <a:ext cx="3572539" cy="315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673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Iluminação</a:t>
            </a:r>
            <a:endParaRPr/>
          </a:p>
        </p:txBody>
      </p:sp>
      <p:sp>
        <p:nvSpPr>
          <p:cNvPr id="601" name="Google Shape;601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602" name="Google Shape;60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230" y="775357"/>
            <a:ext cx="7063540" cy="440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070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ampla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fixar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Animações</a:t>
            </a:r>
            <a:endParaRPr dirty="0"/>
          </a:p>
        </p:txBody>
      </p:sp>
      <p:sp>
        <p:nvSpPr>
          <p:cNvPr id="608" name="Google Shape;608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609" name="Google Shape;6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02" y="782048"/>
            <a:ext cx="7978499" cy="450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59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A56-C6D7-93CE-2B54-442E2A9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Scratchapixel</a:t>
            </a:r>
            <a:r>
              <a:rPr lang="en-US" dirty="0"/>
              <a:t> (boa </a:t>
            </a:r>
            <a:r>
              <a:rPr lang="en-US" dirty="0" err="1"/>
              <a:t>fonte</a:t>
            </a:r>
            <a:r>
              <a:rPr lang="en-US" dirty="0"/>
              <a:t> online)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7C61-B6F1-75E7-6381-C39C1CCD2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2BEC9-C146-F1A0-1C90-F0F2DFABC55F}"/>
              </a:ext>
            </a:extLst>
          </p:cNvPr>
          <p:cNvSpPr txBox="1"/>
          <p:nvPr/>
        </p:nvSpPr>
        <p:spPr>
          <a:xfrm>
            <a:off x="390548" y="502736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www.scratchapixel.com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A48B1-930B-A8BA-5300-F4006EF3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24" y="789670"/>
            <a:ext cx="5596128" cy="4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38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6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Projetos do Curso : Projetos 1 e 2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indent="-355600">
              <a:spcBef>
                <a:spcPts val="0"/>
              </a:spcBef>
              <a:buFont typeface="Arial"/>
              <a:buChar char="●"/>
            </a:pPr>
            <a:r>
              <a:rPr lang="pt-BR" sz="2100" dirty="0"/>
              <a:t>Handouts Avaliativos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pt-BR" sz="1800" dirty="0"/>
              <a:t>Alguns handout selecionados deverão ser entregues</a:t>
            </a:r>
          </a:p>
          <a:p>
            <a:pPr marL="101600" indent="0">
              <a:spcBef>
                <a:spcPts val="0"/>
              </a:spcBef>
            </a:pPr>
            <a:endParaRPr lang="pt-BR" sz="1800" dirty="0"/>
          </a:p>
          <a:p>
            <a:pPr marL="101600" indent="0">
              <a:spcBef>
                <a:spcPts val="0"/>
              </a:spcBef>
            </a:pPr>
            <a:r>
              <a:rPr lang="pt-BR" sz="1800" b="1" dirty="0"/>
              <a:t>Nota final é a média de todas as entregas</a:t>
            </a:r>
            <a:endParaRPr sz="1800" b="1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D84F7-8CC0-5ED4-F4DA-28E5FE09F3F4}"/>
              </a:ext>
            </a:extLst>
          </p:cNvPr>
          <p:cNvGrpSpPr/>
          <p:nvPr/>
        </p:nvGrpSpPr>
        <p:grpSpPr>
          <a:xfrm>
            <a:off x="312906" y="2475852"/>
            <a:ext cx="8593204" cy="2847542"/>
            <a:chOff x="1551949" y="2700477"/>
            <a:chExt cx="5699096" cy="1888515"/>
          </a:xfrm>
        </p:grpSpPr>
        <p:sp>
          <p:nvSpPr>
            <p:cNvPr id="286" name="Google Shape;286;p32"/>
            <p:cNvSpPr/>
            <p:nvPr/>
          </p:nvSpPr>
          <p:spPr>
            <a:xfrm>
              <a:off x="1551949" y="2700477"/>
              <a:ext cx="26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1: </a:t>
              </a:r>
              <a:r>
                <a:rPr lang="pt-BR" sz="1800" dirty="0" err="1">
                  <a:solidFill>
                    <a:schemeClr val="dk1"/>
                  </a:solidFill>
                </a:rPr>
                <a:t>Rasterizador</a:t>
              </a:r>
              <a:r>
                <a:rPr lang="pt-BR" sz="1800" dirty="0">
                  <a:solidFill>
                    <a:schemeClr val="dk1"/>
                  </a:solidFill>
                </a:rPr>
                <a:t> (CPU)</a:t>
              </a:r>
              <a:endParaRPr dirty="0"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284945" y="2700487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2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Shaders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(GPU)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32"/>
            <p:cNvPicPr preferRelativeResize="0"/>
            <p:nvPr/>
          </p:nvPicPr>
          <p:blipFill rotWithShape="1">
            <a:blip r:embed="rId3">
              <a:alphaModFix/>
            </a:blip>
            <a:srcRect l="7125" r="7125"/>
            <a:stretch/>
          </p:blipFill>
          <p:spPr>
            <a:xfrm>
              <a:off x="1691874" y="2993440"/>
              <a:ext cx="2462799" cy="15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1687" y="2993442"/>
              <a:ext cx="2393313" cy="1595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Ferramentas de Inteligência Artificial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as tarefas e discussões conceituais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pediremos que vocês não usem ferramentas de IA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indent="0"/>
            <a:r>
              <a:rPr lang="pt-BR" b="1" dirty="0"/>
              <a:t>Para exercícios práticos e projetos</a:t>
            </a:r>
          </a:p>
          <a:p>
            <a:pPr marL="0" indent="0"/>
            <a:r>
              <a:rPr lang="pt-BR" dirty="0"/>
              <a:t>use com moderação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3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Quartas-feiras das 18:00 as 19:30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Link de Acesso Remoto do Teams: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Luciano Soares: lucianops@insper.edu.br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Fabio </a:t>
            </a:r>
            <a:r>
              <a:rPr lang="pt-BR" dirty="0" err="1"/>
              <a:t>Orfali</a:t>
            </a:r>
            <a:r>
              <a:rPr lang="pt-BR" dirty="0"/>
              <a:t>: fabioo1@insper.edu.br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Material, atributo: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383889" y="4980511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 dirty="0"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AAF86-F405-FD54-5921-56D582519A5E}"/>
              </a:ext>
            </a:extLst>
          </p:cNvPr>
          <p:cNvSpPr txBox="1"/>
          <p:nvPr/>
        </p:nvSpPr>
        <p:spPr>
          <a:xfrm>
            <a:off x="383889" y="5349811"/>
            <a:ext cx="83762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https://standards.iso.org/ittf/PubliclyAvailableStandards/ISO_IEC_19775-1_2023_ed_4_-_id_82562_Publication_HTML_(en).zip</a:t>
            </a:r>
            <a:r>
              <a:rPr lang="en-US" sz="105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EFBF-678C-F94B-C077-D5021E9D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50" y="3020612"/>
            <a:ext cx="3575304" cy="1959899"/>
          </a:xfrm>
          <a:prstGeom prst="rect">
            <a:avLst/>
          </a:prstGeom>
        </p:spPr>
      </p:pic>
      <p:pic>
        <p:nvPicPr>
          <p:cNvPr id="1026" name="Picture 2" descr="ISO - ISO name and logo">
            <a:extLst>
              <a:ext uri="{FF2B5EF4-FFF2-40B4-BE49-F238E27FC236}">
                <a16:creationId xmlns:a16="http://schemas.microsoft.com/office/drawing/2014/main" id="{96FEBF55-6A24-9EE3-2536-2B9DF244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81" y="3052190"/>
            <a:ext cx="599485" cy="5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C0B32-E43F-573E-560A-BB4C1FF18994}"/>
              </a:ext>
            </a:extLst>
          </p:cNvPr>
          <p:cNvSpPr txBox="1"/>
          <p:nvPr/>
        </p:nvSpPr>
        <p:spPr>
          <a:xfrm>
            <a:off x="329173" y="2736976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Norma Técnica</a:t>
            </a:r>
          </a:p>
        </p:txBody>
      </p:sp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582572" y="5401770"/>
            <a:ext cx="8428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en-US" sz="1400" dirty="0">
                <a:hlinkClick r:id="rId3"/>
              </a:rPr>
              <a:t>https://www.web3d.org/documents/specifications/19775-1/V4.0/index.html</a:t>
            </a:r>
            <a:r>
              <a:rPr lang="en-US" sz="1400" dirty="0"/>
              <a:t> </a:t>
            </a:r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238703"/>
            <a:ext cx="7816349" cy="405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en-US" sz="1200" dirty="0">
                <a:hlinkClick r:id="rId3"/>
              </a:rPr>
              <a:t>https://www.web3d.org/documents/specifications/19775-1/V4.0/Part01/components/geometry2D.html</a:t>
            </a:r>
            <a:r>
              <a:rPr lang="en-US" sz="1200" dirty="0"/>
              <a:t> 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294050" y="838975"/>
            <a:ext cx="855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Essa primeira parte da disciplina é baseada no curso de Berkeley CS184 e Stanford CS248. Qualquer semelhança não é mera coincidência.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Assim, já agradeço a todos pelos materiais encontrados na internet: Pat Hanrahan, Ren Ng, Kayvon Fatahalian, Keenan Crane, Mark Pauly, Steve Marschner, Kayvon Fatahalian, dentre outros.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61" y="3636640"/>
            <a:ext cx="3289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570651"/>
            <a:ext cx="3727031" cy="7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73F9-6BAB-4CB8-86A3-33CA9E3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r>
              <a:rPr lang="en-US" dirty="0"/>
              <a:t> </a:t>
            </a:r>
            <a:r>
              <a:rPr lang="pt-BR" dirty="0"/>
              <a:t>Polypoint2D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8B8CB-F7DC-E8D0-AFF6-0C41123B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54589-5C41-4A7F-21C4-63139D03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811626"/>
            <a:ext cx="2781300" cy="1789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1A74-E6AE-8A7E-843C-568AE1B6016C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Polypoint2D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1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03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Polyline2D</a:t>
            </a:r>
            <a:endParaRPr dirty="0"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724E1-9628-CC0A-E6D7-9E1CE36317E1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lineSegments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diffuseColor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0 0'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0.5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A65A-65E9-ED75-7A43-5365B04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82" y="3815116"/>
            <a:ext cx="2650236" cy="17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en-US"/>
              <a:t>Appearance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fillProperties	NULL 	[FillProperties]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lineProperties 	NULL 	[LineProperties]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noProof="1"/>
              <a:t>	SFNode	[in,out]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MFNode	[in,out]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textureTransform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}</a:t>
            </a:r>
            <a:endParaRPr lang="en-US" sz="18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Outros </a:t>
            </a: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838" indent="-215900"/>
            <a:r>
              <a:rPr lang="pt-BR" dirty="0"/>
              <a:t>Uma forma é criar um HTML é chamar os scripts em Javascript para rodar seu X3D diretamente.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Sim. Neste curso iremos bem a fundo no funcionamento dos algoritmos que geram os gráficos, e vocês verão na prática como o conhecimento matemático é importante.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t="33958" r="55900"/>
          <a:stretch/>
        </p:blipFill>
        <p:spPr>
          <a:xfrm>
            <a:off x="175077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175077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50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4834550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ACE67-D6B2-B90A-6631-B75290C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Novidade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531E1C-83CD-E369-BAD7-5FD0A5A0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Leds organizados na vertical.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D57E24-3DF1-A8AE-1521-77F6FEF6E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10355-03C2-B235-B166-B341102A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93" y="1293541"/>
            <a:ext cx="6147214" cy="34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E6F1040-DFB7-611B-0C10-B21192779832}"/>
              </a:ext>
            </a:extLst>
          </p:cNvPr>
          <p:cNvSpPr txBox="1"/>
          <p:nvPr/>
        </p:nvSpPr>
        <p:spPr>
          <a:xfrm>
            <a:off x="1118838" y="4931922"/>
            <a:ext cx="662010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Referência: 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Vertical full-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micro-LEDs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via 2D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materials-based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transfer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Jiho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Shin,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Suresh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Sundaram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Jeong,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Bo-In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Park,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Celesta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S. Chang,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Joonghoon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Choi,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Taemin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Mayuran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Saravanapavanantham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Kuangye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Sungkyu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Min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Min-Kyu Song,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Yunpeng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Liu, Kuan Qiao,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Hwan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Yeongin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Ji-Hoon Kang,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Jekyung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Jaeyong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Justin S. Kim, Han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Hanwool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Hyun S. Kum, Sang-Hoon Bae, Vladimir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Bulovic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Kyusang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Kwanghun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Chung, Young Joon Hong, Abdallah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Ougazzaden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Jeehwan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Kim;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Vol.: 614,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81-87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DOI: 10.1038/s41586-022-05612-1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35716667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Profundida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Vamos assumir que a linha é representada por (u</a:t>
            </a:r>
            <a:r>
              <a:rPr lang="pt-BR" baseline="-25000" dirty="0"/>
              <a:t>1</a:t>
            </a:r>
            <a:r>
              <a:rPr lang="pt-BR" dirty="0"/>
              <a:t>,v</a:t>
            </a:r>
            <a:r>
              <a:rPr lang="pt-BR" baseline="-25000" dirty="0"/>
              <a:t>1</a:t>
            </a:r>
            <a:r>
              <a:rPr lang="pt-BR" dirty="0"/>
              <a:t>) e (u</a:t>
            </a:r>
            <a:r>
              <a:rPr lang="pt-BR" baseline="-25000" dirty="0"/>
              <a:t>2</a:t>
            </a:r>
            <a:r>
              <a:rPr lang="pt-BR" dirty="0"/>
              <a:t>,v</a:t>
            </a:r>
            <a:r>
              <a:rPr lang="pt-BR" baseline="-25000" dirty="0"/>
              <a:t>2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(v</a:t>
            </a:r>
            <a:r>
              <a:rPr lang="pt-BR" baseline="-25000" dirty="0"/>
              <a:t>2</a:t>
            </a:r>
            <a:r>
              <a:rPr lang="pt-BR" dirty="0"/>
              <a:t>-v</a:t>
            </a:r>
            <a:r>
              <a:rPr lang="pt-BR" baseline="-25000" dirty="0"/>
              <a:t>1</a:t>
            </a:r>
            <a:r>
              <a:rPr lang="pt-BR" dirty="0"/>
              <a:t>)/(u</a:t>
            </a:r>
            <a:r>
              <a:rPr lang="pt-BR" baseline="-25000" dirty="0"/>
              <a:t>2</a:t>
            </a:r>
            <a:r>
              <a:rPr lang="pt-BR" dirty="0"/>
              <a:t>-u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caso especial onde: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u</a:t>
            </a:r>
            <a:r>
              <a:rPr lang="pt-BR" baseline="-25000" dirty="0"/>
              <a:t>1</a:t>
            </a:r>
            <a:r>
              <a:rPr lang="pt-BR" dirty="0"/>
              <a:t> &lt; u</a:t>
            </a:r>
            <a:r>
              <a:rPr lang="pt-BR" baseline="-25000" dirty="0"/>
              <a:t>2</a:t>
            </a:r>
            <a:r>
              <a:rPr lang="pt-BR" dirty="0"/>
              <a:t> e v</a:t>
            </a:r>
            <a:r>
              <a:rPr lang="pt-BR" baseline="-25000" dirty="0"/>
              <a:t>1</a:t>
            </a:r>
            <a:r>
              <a:rPr lang="pt-BR" dirty="0"/>
              <a:t> &lt; v</a:t>
            </a:r>
            <a:r>
              <a:rPr lang="pt-BR" baseline="-25000" dirty="0"/>
              <a:t>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514" name="Google Shape;51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761" y="2425166"/>
            <a:ext cx="4692737" cy="274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5"/>
          <p:cNvSpPr/>
          <p:nvPr/>
        </p:nvSpPr>
        <p:spPr>
          <a:xfrm>
            <a:off x="5694777" y="1895795"/>
            <a:ext cx="2892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Assuma que os pixels estão coordenadas inteiras</a:t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325220" y="3023266"/>
            <a:ext cx="3024036" cy="1569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79899" y="4667200"/>
            <a:ext cx="3180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é a base para o </a:t>
            </a:r>
            <a:b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de Bresenham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976A98-8DA0-08DB-4796-E87236FAA612}"/>
              </a:ext>
            </a:extLst>
          </p:cNvPr>
          <p:cNvSpPr/>
          <p:nvPr/>
        </p:nvSpPr>
        <p:spPr>
          <a:xfrm>
            <a:off x="5379244" y="3566375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69E971-098E-2A49-B12B-DE70D2FA4D52}"/>
              </a:ext>
            </a:extLst>
          </p:cNvPr>
          <p:cNvSpPr/>
          <p:nvPr/>
        </p:nvSpPr>
        <p:spPr>
          <a:xfrm>
            <a:off x="5743624" y="3565439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C73B1E-DF45-DC49-44AB-4C8C1B4D433F}"/>
              </a:ext>
            </a:extLst>
          </p:cNvPr>
          <p:cNvSpPr/>
          <p:nvPr/>
        </p:nvSpPr>
        <p:spPr>
          <a:xfrm>
            <a:off x="6103339" y="3247348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ED4FD-F6B7-5948-F5BD-9D96F6EC73E3}"/>
              </a:ext>
            </a:extLst>
          </p:cNvPr>
          <p:cNvSpPr/>
          <p:nvPr/>
        </p:nvSpPr>
        <p:spPr>
          <a:xfrm>
            <a:off x="6466142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FF67-DC2E-D4CD-090D-EF08DD4C71E4}"/>
              </a:ext>
            </a:extLst>
          </p:cNvPr>
          <p:cNvSpPr/>
          <p:nvPr/>
        </p:nvSpPr>
        <p:spPr>
          <a:xfrm>
            <a:off x="6831067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2A3CA6-07E3-3445-FD64-F9100BB60AF4}"/>
              </a:ext>
            </a:extLst>
          </p:cNvPr>
          <p:cNvSpPr/>
          <p:nvPr/>
        </p:nvSpPr>
        <p:spPr>
          <a:xfrm>
            <a:off x="7189809" y="2922616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59675D-008F-C628-D9C2-1B61F61B9067}"/>
              </a:ext>
            </a:extLst>
          </p:cNvPr>
          <p:cNvSpPr/>
          <p:nvPr/>
        </p:nvSpPr>
        <p:spPr>
          <a:xfrm>
            <a:off x="7557502" y="2923304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Google Shape;501;p54">
            <a:extLst>
              <a:ext uri="{FF2B5EF4-FFF2-40B4-BE49-F238E27FC236}">
                <a16:creationId xmlns:a16="http://schemas.microsoft.com/office/drawing/2014/main" id="{B4C9D2DF-A329-EDF4-C894-8CA18B22B8A4}"/>
              </a:ext>
            </a:extLst>
          </p:cNvPr>
          <p:cNvGraphicFramePr/>
          <p:nvPr/>
        </p:nvGraphicFramePr>
        <p:xfrm>
          <a:off x="4653107" y="2599206"/>
          <a:ext cx="3626070" cy="2247532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6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Autofit/>
          </a:bodyPr>
          <a:lstStyle/>
          <a:p>
            <a:pPr>
              <a:buSzPts val="2600"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339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Vamos assumir que a linha é representada por (x</a:t>
            </a:r>
            <a:r>
              <a:rPr lang="pt-BR" baseline="-25000" dirty="0"/>
              <a:t>0</a:t>
            </a:r>
            <a:r>
              <a:rPr lang="pt-BR" dirty="0"/>
              <a:t>, y</a:t>
            </a:r>
            <a:r>
              <a:rPr lang="pt-BR" baseline="-25000" dirty="0"/>
              <a:t>0</a:t>
            </a:r>
            <a:r>
              <a:rPr lang="pt-BR" dirty="0"/>
              <a:t>) e  (x</a:t>
            </a:r>
            <a:r>
              <a:rPr lang="pt-BR" baseline="-25000" dirty="0"/>
              <a:t>1</a:t>
            </a:r>
            <a:r>
              <a:rPr lang="pt-BR" dirty="0"/>
              <a:t>, y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indent="0">
              <a:spcBef>
                <a:spcPts val="0"/>
              </a:spcBef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(y</a:t>
            </a:r>
            <a:r>
              <a:rPr lang="pt-BR" baseline="-25000" dirty="0"/>
              <a:t>1</a:t>
            </a:r>
            <a:r>
              <a:rPr lang="pt-BR" dirty="0"/>
              <a:t>-y</a:t>
            </a:r>
            <a:r>
              <a:rPr lang="pt-BR" baseline="-25000" dirty="0"/>
              <a:t>0</a:t>
            </a:r>
            <a:r>
              <a:rPr lang="pt-BR" dirty="0"/>
              <a:t>)/(x</a:t>
            </a:r>
            <a:r>
              <a:rPr lang="pt-BR" baseline="-25000" dirty="0"/>
              <a:t>1</a:t>
            </a:r>
            <a:r>
              <a:rPr lang="pt-BR" dirty="0"/>
              <a:t>-x</a:t>
            </a:r>
            <a:r>
              <a:rPr lang="pt-BR" baseline="-25000" dirty="0"/>
              <a:t>0</a:t>
            </a:r>
            <a:r>
              <a:rPr lang="pt-BR" dirty="0"/>
              <a:t>)</a:t>
            </a:r>
            <a:endParaRPr dirty="0"/>
          </a:p>
          <a:p>
            <a:pPr marL="0" indent="0"/>
            <a:r>
              <a:rPr lang="pt-BR" dirty="0"/>
              <a:t>Considere o </a:t>
            </a:r>
            <a:r>
              <a:rPr lang="pt-BR" u="sng" dirty="0"/>
              <a:t>caso especial </a:t>
            </a:r>
            <a:r>
              <a:rPr lang="pt-BR" dirty="0"/>
              <a:t>onde:</a:t>
            </a:r>
            <a:endParaRPr dirty="0"/>
          </a:p>
          <a:p>
            <a:pPr marL="0" indent="0"/>
            <a:r>
              <a:rPr lang="pt-BR" dirty="0"/>
              <a:t>	x</a:t>
            </a:r>
            <a:r>
              <a:rPr lang="pt-BR" baseline="-25000" dirty="0"/>
              <a:t>0</a:t>
            </a:r>
            <a:r>
              <a:rPr lang="pt-BR" dirty="0"/>
              <a:t> &lt; x</a:t>
            </a:r>
            <a:r>
              <a:rPr lang="pt-BR" baseline="-25000" dirty="0"/>
              <a:t>1</a:t>
            </a:r>
            <a:r>
              <a:rPr lang="pt-BR" dirty="0"/>
              <a:t> e y</a:t>
            </a:r>
            <a:r>
              <a:rPr lang="pt-BR" baseline="-25000" dirty="0"/>
              <a:t>0</a:t>
            </a:r>
            <a:r>
              <a:rPr lang="pt-BR" dirty="0"/>
              <a:t> &lt; y</a:t>
            </a:r>
            <a:r>
              <a:rPr lang="pt-BR" baseline="-25000" dirty="0"/>
              <a:t>1</a:t>
            </a:r>
            <a:endParaRPr dirty="0"/>
          </a:p>
          <a:p>
            <a:pPr marL="0" indent="0"/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440"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ctr" anchorCtr="0">
            <a:noAutofit/>
          </a:bodyPr>
          <a:lstStyle/>
          <a:p>
            <a:fld id="{00000000-1234-1234-1234-123412341234}" type="slidenum">
              <a:rPr lang="pt-BR"/>
              <a:pPr/>
              <a:t>75</a:t>
            </a:fld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206904" y="1942037"/>
            <a:ext cx="2602850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pPr algn="ctr"/>
            <a:r>
              <a:rPr lang="pt-BR" sz="1440" dirty="0">
                <a:solidFill>
                  <a:srgbClr val="C00000"/>
                </a:solidFill>
              </a:rPr>
              <a:t>Assuma que os pixels estão coordenadas inteiras</a:t>
            </a:r>
            <a:endParaRPr sz="1620" dirty="0"/>
          </a:p>
        </p:txBody>
      </p:sp>
      <p:sp>
        <p:nvSpPr>
          <p:cNvPr id="516" name="Google Shape;516;p55"/>
          <p:cNvSpPr/>
          <p:nvPr/>
        </p:nvSpPr>
        <p:spPr>
          <a:xfrm>
            <a:off x="628874" y="2860028"/>
            <a:ext cx="3127157" cy="16262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y0;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=x0;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&lt;=x1;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</a:pP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342299" y="4695560"/>
            <a:ext cx="2862270" cy="5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20" dirty="0">
                <a:solidFill>
                  <a:schemeClr val="dk1"/>
                </a:solidFill>
              </a:rPr>
              <a:t>Essa é a base para o </a:t>
            </a:r>
            <a:br>
              <a:rPr lang="pt-BR" sz="1620" dirty="0">
                <a:solidFill>
                  <a:schemeClr val="dk1"/>
                </a:solidFill>
              </a:rPr>
            </a:br>
            <a:r>
              <a:rPr lang="pt-BR" sz="1620" b="1" dirty="0">
                <a:solidFill>
                  <a:schemeClr val="dk1"/>
                </a:solidFill>
              </a:rPr>
              <a:t>Algoritmo de </a:t>
            </a:r>
            <a:r>
              <a:rPr lang="pt-BR" sz="1620" b="1" dirty="0" err="1">
                <a:solidFill>
                  <a:schemeClr val="dk1"/>
                </a:solidFill>
              </a:rPr>
              <a:t>Bresenham</a:t>
            </a:r>
            <a:endParaRPr sz="1620" b="1" dirty="0">
              <a:solidFill>
                <a:schemeClr val="dk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652C95-4096-0991-8B3F-59B731D40B53}"/>
              </a:ext>
            </a:extLst>
          </p:cNvPr>
          <p:cNvCxnSpPr>
            <a:cxnSpLocks/>
          </p:cNvCxnSpPr>
          <p:nvPr/>
        </p:nvCxnSpPr>
        <p:spPr>
          <a:xfrm flipV="1">
            <a:off x="5582500" y="3086788"/>
            <a:ext cx="2143079" cy="636182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871EAE-D1FB-EE08-5451-D0816289876F}"/>
              </a:ext>
            </a:extLst>
          </p:cNvPr>
          <p:cNvCxnSpPr>
            <a:cxnSpLocks/>
          </p:cNvCxnSpPr>
          <p:nvPr/>
        </p:nvCxnSpPr>
        <p:spPr>
          <a:xfrm flipV="1">
            <a:off x="5582500" y="3619500"/>
            <a:ext cx="340496" cy="10347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069D72-F113-76F2-96C0-4CA823BBE5F8}"/>
              </a:ext>
            </a:extLst>
          </p:cNvPr>
          <p:cNvCxnSpPr>
            <a:cxnSpLocks/>
          </p:cNvCxnSpPr>
          <p:nvPr/>
        </p:nvCxnSpPr>
        <p:spPr>
          <a:xfrm flipV="1">
            <a:off x="5922996" y="3514725"/>
            <a:ext cx="358742" cy="104775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96386E-8F53-C9F7-7B97-D6D35D5FBD62}"/>
              </a:ext>
            </a:extLst>
          </p:cNvPr>
          <p:cNvCxnSpPr>
            <a:cxnSpLocks/>
          </p:cNvCxnSpPr>
          <p:nvPr/>
        </p:nvCxnSpPr>
        <p:spPr>
          <a:xfrm flipH="1">
            <a:off x="6281737" y="3404880"/>
            <a:ext cx="372302" cy="109846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1978D-20DE-8E47-75F2-3509D87DC9F3}"/>
              </a:ext>
            </a:extLst>
          </p:cNvPr>
          <p:cNvCxnSpPr>
            <a:cxnSpLocks/>
          </p:cNvCxnSpPr>
          <p:nvPr/>
        </p:nvCxnSpPr>
        <p:spPr>
          <a:xfrm flipV="1">
            <a:off x="6654040" y="3298031"/>
            <a:ext cx="358742" cy="106848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7038A4-24F5-FECC-ED2C-E83D7058EE4E}"/>
              </a:ext>
            </a:extLst>
          </p:cNvPr>
          <p:cNvCxnSpPr>
            <a:cxnSpLocks/>
          </p:cNvCxnSpPr>
          <p:nvPr/>
        </p:nvCxnSpPr>
        <p:spPr>
          <a:xfrm flipV="1">
            <a:off x="7012781" y="3188494"/>
            <a:ext cx="381000" cy="108039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9DD76-B10C-9B68-62CA-0B3FD80555A4}"/>
              </a:ext>
            </a:extLst>
          </p:cNvPr>
          <p:cNvCxnSpPr>
            <a:cxnSpLocks/>
          </p:cNvCxnSpPr>
          <p:nvPr/>
        </p:nvCxnSpPr>
        <p:spPr>
          <a:xfrm flipH="1">
            <a:off x="7393781" y="3086789"/>
            <a:ext cx="331797" cy="100207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B518DC-5907-A2E1-D304-6F3023097A02}"/>
              </a:ext>
            </a:extLst>
          </p:cNvPr>
          <p:cNvSpPr txBox="1"/>
          <p:nvPr/>
        </p:nvSpPr>
        <p:spPr>
          <a:xfrm>
            <a:off x="5323472" y="3502603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BE6E1B-E73F-28F0-FBF9-6F8F0FBA846D}"/>
              </a:ext>
            </a:extLst>
          </p:cNvPr>
          <p:cNvSpPr txBox="1"/>
          <p:nvPr/>
        </p:nvSpPr>
        <p:spPr>
          <a:xfrm>
            <a:off x="7501144" y="2865999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453CEAA-C463-20C2-1C56-4F9B3A77F4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39313" y="2202367"/>
            <a:ext cx="1548915" cy="154261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F62C95F-19FA-DFE7-BC01-65F9AA0AA2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0297" y="2668092"/>
            <a:ext cx="1319677" cy="38823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5" grpId="0"/>
      <p:bldP spid="38" grpId="0"/>
      <p:bldP spid="3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Bresenham</a:t>
            </a:r>
            <a:endParaRPr/>
          </a:p>
        </p:txBody>
      </p:sp>
      <p:pic>
        <p:nvPicPr>
          <p:cNvPr id="523" name="Google Shape;523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6938" y="710608"/>
            <a:ext cx="4515211" cy="44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sp>
        <p:nvSpPr>
          <p:cNvPr id="525" name="Google Shape;525;p56"/>
          <p:cNvSpPr/>
          <p:nvPr/>
        </p:nvSpPr>
        <p:spPr>
          <a:xfrm>
            <a:off x="1913860" y="5255087"/>
            <a:ext cx="55501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http://rosettacode.org/wiki/Bitmap/Bresenham%27s_line_algorithm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B32E46-3C32-60DA-6A0E-C1F1D6825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2194" r="28604" b="11521"/>
          <a:stretch/>
        </p:blipFill>
        <p:spPr bwMode="auto">
          <a:xfrm>
            <a:off x="768095" y="2567575"/>
            <a:ext cx="2121409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3E78548-E926-A102-0977-2959FE11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9" y="2267709"/>
            <a:ext cx="4837581" cy="27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97" y="1021508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42" y="271344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85" y="2205156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978</TotalTime>
  <Words>3828</Words>
  <Application>Microsoft Macintosh PowerPoint</Application>
  <PresentationFormat>On-screen Show (16:10)</PresentationFormat>
  <Paragraphs>638</Paragraphs>
  <Slides>80</Slides>
  <Notes>71</Notes>
  <HiddenSlides>3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Cambria Math</vt:lpstr>
      <vt:lpstr>Verdana</vt:lpstr>
      <vt:lpstr>Courier New</vt:lpstr>
      <vt:lpstr>Arial</vt:lpstr>
      <vt:lpstr>Arimo</vt:lpstr>
      <vt:lpstr>Personalizar design</vt:lpstr>
      <vt:lpstr>PowerPoint Presentation</vt:lpstr>
      <vt:lpstr>Professores</vt:lpstr>
      <vt:lpstr>Sobre esse curso</vt:lpstr>
      <vt:lpstr>Horário de Atendimento</vt:lpstr>
      <vt:lpstr>Computação Gráfica</vt:lpstr>
      <vt:lpstr>Vai ter matemática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Por que Informação Visual</vt:lpstr>
      <vt:lpstr>Usos da Computação Gráfica Filmes</vt:lpstr>
      <vt:lpstr>SIGGRAPH 2021 Computer Animation Festival </vt:lpstr>
      <vt:lpstr>Usos da Computação Gráfica Jogos Digitais</vt:lpstr>
      <vt:lpstr>Usos da Computação Gráfica  Interface Gráfica / Graphical User Interface</vt:lpstr>
      <vt:lpstr>Usos da Computação Gráfica Imagem e terrenos para mapas</vt:lpstr>
      <vt:lpstr>Usos da Computação Gráfica CAD (Computer-aided design)</vt:lpstr>
      <vt:lpstr>Usos da Computação Gráfica Arquitetura</vt:lpstr>
      <vt:lpstr>Usos da Computação Gráfica  Design de Produtos</vt:lpstr>
      <vt:lpstr>Usos da Computação Gráfica  Visualização</vt:lpstr>
      <vt:lpstr>Usos da Computação Gráfica  Simulações</vt:lpstr>
      <vt:lpstr>Usos da Computação Gráfica  Impressão 3D</vt:lpstr>
      <vt:lpstr>Fundamentos da Computação Gráfica</vt:lpstr>
      <vt:lpstr>Supercomputação (GPUs)</vt:lpstr>
      <vt:lpstr>Objetivos de Aprendizagem</vt:lpstr>
      <vt:lpstr>Aulas</vt:lpstr>
      <vt:lpstr>Materiais</vt:lpstr>
      <vt:lpstr>Iluminação</vt:lpstr>
      <vt:lpstr>Animações</vt:lpstr>
      <vt:lpstr>Bibliografia</vt:lpstr>
      <vt:lpstr>Scratchapixel (boa fonte online)</vt:lpstr>
      <vt:lpstr>Avaliação</vt:lpstr>
      <vt:lpstr>Política de Atrasos nas Entregas</vt:lpstr>
      <vt:lpstr>Ferramentas de Inteligência Artificial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Exemplo Polypoint2D</vt:lpstr>
      <vt:lpstr>Polyline2D</vt:lpstr>
      <vt:lpstr>Exemplo Polyline2D</vt:lpstr>
      <vt:lpstr>TriangleSet2D</vt:lpstr>
      <vt:lpstr>Appearance</vt:lpstr>
      <vt:lpstr>Material</vt:lpstr>
      <vt:lpstr>Outros Exemplos</vt:lpstr>
      <vt:lpstr>Visualizando X3D online</vt:lpstr>
      <vt:lpstr>X_ITE X3D Browser</vt:lpstr>
      <vt:lpstr>Atividade – Crie um Boneco Palito em X3D</vt:lpstr>
      <vt:lpstr>Como se desenham linhas no computador?</vt:lpstr>
      <vt:lpstr>Como as imagens são apresentadas</vt:lpstr>
      <vt:lpstr>Funcionamento dos Displays</vt:lpstr>
      <vt:lpstr>Funcionamento dos Displays</vt:lpstr>
      <vt:lpstr>Tecnologias para gerar pixels</vt:lpstr>
      <vt:lpstr>Novidade</vt:lpstr>
      <vt:lpstr>Como as imagens são representadas</vt:lpstr>
      <vt:lpstr>Profundida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Rasterização Incremental de Linhas</vt:lpstr>
      <vt:lpstr>Algoritmo de Bresenham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38</cp:revision>
  <dcterms:modified xsi:type="dcterms:W3CDTF">2024-09-09T12:27:11Z</dcterms:modified>
</cp:coreProperties>
</file>